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28"/>
  </p:notesMasterIdLst>
  <p:handoutMasterIdLst>
    <p:handoutMasterId r:id="rId29"/>
  </p:handoutMasterIdLst>
  <p:sldIdLst>
    <p:sldId id="471" r:id="rId2"/>
    <p:sldId id="636" r:id="rId3"/>
    <p:sldId id="673" r:id="rId4"/>
    <p:sldId id="674" r:id="rId5"/>
    <p:sldId id="675" r:id="rId6"/>
    <p:sldId id="676" r:id="rId7"/>
    <p:sldId id="647" r:id="rId8"/>
    <p:sldId id="648" r:id="rId9"/>
    <p:sldId id="650" r:id="rId10"/>
    <p:sldId id="651" r:id="rId11"/>
    <p:sldId id="652" r:id="rId12"/>
    <p:sldId id="653" r:id="rId13"/>
    <p:sldId id="654" r:id="rId14"/>
    <p:sldId id="655" r:id="rId15"/>
    <p:sldId id="656" r:id="rId16"/>
    <p:sldId id="657" r:id="rId17"/>
    <p:sldId id="658" r:id="rId18"/>
    <p:sldId id="659" r:id="rId19"/>
    <p:sldId id="662" r:id="rId20"/>
    <p:sldId id="671" r:id="rId21"/>
    <p:sldId id="663" r:id="rId22"/>
    <p:sldId id="664" r:id="rId23"/>
    <p:sldId id="665" r:id="rId24"/>
    <p:sldId id="672" r:id="rId25"/>
    <p:sldId id="667" r:id="rId26"/>
    <p:sldId id="668" r:id="rId27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A"/>
    <a:srgbClr val="000099"/>
    <a:srgbClr val="0000FF"/>
    <a:srgbClr val="B20EA6"/>
    <a:srgbClr val="E2AC00"/>
    <a:srgbClr val="FEC200"/>
    <a:srgbClr val="38324C"/>
    <a:srgbClr val="342D51"/>
    <a:srgbClr val="293E55"/>
    <a:srgbClr val="273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043" autoAdjust="0"/>
  </p:normalViewPr>
  <p:slideViewPr>
    <p:cSldViewPr>
      <p:cViewPr varScale="1">
        <p:scale>
          <a:sx n="62" d="100"/>
          <a:sy n="62" d="100"/>
        </p:scale>
        <p:origin x="-15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168" y="-80"/>
      </p:cViewPr>
      <p:guideLst>
        <p:guide orient="horz" pos="2897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019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22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t" anchorCtr="0" compatLnSpc="1">
            <a:prstTxWarp prst="textNoShape">
              <a:avLst/>
            </a:prstTxWarp>
          </a:bodyPr>
          <a:lstStyle>
            <a:lvl1pPr defTabSz="892175" eaLnBrk="0" hangingPunct="0">
              <a:defRPr sz="10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222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t" anchorCtr="0" compatLnSpc="1">
            <a:prstTxWarp prst="textNoShape">
              <a:avLst/>
            </a:prstTxWarp>
          </a:bodyPr>
          <a:lstStyle>
            <a:lvl1pPr algn="r" defTabSz="892175" eaLnBrk="0" hangingPunct="0">
              <a:defRPr sz="10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715963"/>
            <a:ext cx="4559300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1975"/>
            <a:ext cx="50292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0" tIns="44438" rIns="92050" bIns="4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1855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b" anchorCtr="0" compatLnSpc="1">
            <a:prstTxWarp prst="textNoShape">
              <a:avLst/>
            </a:prstTxWarp>
          </a:bodyPr>
          <a:lstStyle>
            <a:lvl1pPr defTabSz="892175" eaLnBrk="0" hangingPunct="0">
              <a:defRPr sz="10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1855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b" anchorCtr="0" compatLnSpc="1">
            <a:prstTxWarp prst="textNoShape">
              <a:avLst/>
            </a:prstTxWarp>
          </a:bodyPr>
          <a:lstStyle>
            <a:lvl1pPr algn="r" defTabSz="892175" eaLnBrk="0" hangingPunct="0">
              <a:defRPr sz="1000" i="1">
                <a:latin typeface="Times New Roman" pitchFamily="18" charset="0"/>
              </a:defRPr>
            </a:lvl1pPr>
          </a:lstStyle>
          <a:p>
            <a:fld id="{A30117D9-DB80-49A7-997D-F25C55980D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4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3288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5725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8163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40D16-8FE0-4BDE-8D26-7B20DFE52D19}" type="slidenum">
              <a:rPr lang="en-US"/>
              <a:pPr/>
              <a:t>1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5963"/>
            <a:ext cx="4556125" cy="3417887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 1972 fireball over western US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71596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79DBC-196E-624F-AD9D-3112CEEDAC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6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ea.org/sites/default/files/event-file/493/overviewofbpdb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4" name="Picture 6" descr="NNSAlogo0410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6343650"/>
            <a:ext cx="914400" cy="333375"/>
          </a:xfrm>
          <a:prstGeom prst="rect">
            <a:avLst/>
          </a:prstGeom>
          <a:noFill/>
        </p:spPr>
      </p:pic>
      <p:pic>
        <p:nvPicPr>
          <p:cNvPr id="452615" name="Picture 7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63246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709358" y="1502778"/>
            <a:ext cx="3533260" cy="62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</a:rPr>
              <a:t>August 27, 2022</a:t>
            </a:r>
            <a:br>
              <a:rPr lang="en-US" sz="2400" kern="0" dirty="0" smtClean="0">
                <a:solidFill>
                  <a:schemeClr val="tx1"/>
                </a:solidFill>
              </a:rPr>
            </a:br>
            <a:r>
              <a:rPr lang="en-US" sz="2400" kern="0" dirty="0" smtClean="0">
                <a:solidFill>
                  <a:schemeClr val="tx1"/>
                </a:solidFill>
              </a:rPr>
              <a:t>2015 PDC</a:t>
            </a:r>
            <a:endParaRPr lang="en-US" sz="2400" i="1" kern="0" dirty="0">
              <a:solidFill>
                <a:schemeClr val="tx1"/>
              </a:solidFill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86084" y="2584090"/>
            <a:ext cx="5779808" cy="1344175"/>
          </a:xfrm>
        </p:spPr>
        <p:txBody>
          <a:bodyPr/>
          <a:lstStyle/>
          <a:p>
            <a:r>
              <a:rPr lang="en-US" sz="2400" dirty="0"/>
              <a:t>Mark </a:t>
            </a:r>
            <a:r>
              <a:rPr lang="en-US" sz="2400" dirty="0" smtClean="0"/>
              <a:t>Boslough &amp; Barbara Jennings</a:t>
            </a:r>
            <a:endParaRPr lang="en-US" sz="2400" dirty="0"/>
          </a:p>
          <a:p>
            <a:r>
              <a:rPr lang="en-US" sz="2400" dirty="0"/>
              <a:t>Sandia National Labs</a:t>
            </a:r>
          </a:p>
          <a:p>
            <a:r>
              <a:rPr lang="en-US" sz="2400" dirty="0"/>
              <a:t>Albuquerque, NM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855079" y="6389688"/>
            <a:ext cx="5241819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 eaLnBrk="0" hangingPunct="0"/>
            <a:r>
              <a:rPr lang="en-US" sz="900" dirty="0">
                <a:latin typeface="Helvetica" pitchFamily="34" charset="0"/>
              </a:rPr>
              <a:t>Sandia is a </a:t>
            </a:r>
            <a:r>
              <a:rPr lang="en-US" sz="900" dirty="0" err="1">
                <a:latin typeface="Helvetica" pitchFamily="34" charset="0"/>
              </a:rPr>
              <a:t>multiprogram</a:t>
            </a:r>
            <a:r>
              <a:rPr lang="en-US" sz="900" dirty="0">
                <a:latin typeface="Helvetica" pitchFamily="34" charset="0"/>
              </a:rPr>
              <a:t> laboratory operated by Sandia Corporation, a Lockheed Martin Company,</a:t>
            </a:r>
            <a:br>
              <a:rPr lang="en-US" sz="900" dirty="0">
                <a:latin typeface="Helvetica" pitchFamily="34" charset="0"/>
              </a:rPr>
            </a:br>
            <a:r>
              <a:rPr lang="en-US" sz="900" dirty="0">
                <a:latin typeface="Helvetica" pitchFamily="34" charset="0"/>
              </a:rPr>
              <a:t>for the United States Department of Energy under contract DE-AC04-94AL85000.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3878906" y="0"/>
            <a:ext cx="1194165" cy="30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Inject </a:t>
            </a:r>
            <a:r>
              <a:rPr lang="en-US" sz="1800" kern="0" dirty="0" smtClean="0"/>
              <a:t>7</a:t>
            </a:r>
            <a:endParaRPr lang="en-US" sz="1800" kern="0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781981" y="4679199"/>
            <a:ext cx="5388015" cy="101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Bill Fogleman, GRIT – Mapping</a:t>
            </a:r>
          </a:p>
          <a:p>
            <a:r>
              <a:rPr lang="en-US" sz="1800" kern="0" dirty="0"/>
              <a:t>Paul Chodas – JPL - Trajectory</a:t>
            </a:r>
          </a:p>
          <a:p>
            <a:r>
              <a:rPr lang="en-US" sz="1800" kern="0" dirty="0"/>
              <a:t>Souheil </a:t>
            </a:r>
            <a:r>
              <a:rPr lang="en-US" sz="1800" kern="0" dirty="0" smtClean="0"/>
              <a:t>Ezzedine </a:t>
            </a:r>
            <a:r>
              <a:rPr lang="en-US" sz="1800" kern="0" dirty="0"/>
              <a:t>– LLNL – </a:t>
            </a:r>
            <a:r>
              <a:rPr lang="en-US" sz="1800" kern="0" dirty="0" smtClean="0"/>
              <a:t>Tsunami</a:t>
            </a:r>
            <a:endParaRPr lang="en-US" sz="1800" kern="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85855" y="548625"/>
            <a:ext cx="8180266" cy="58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Physical and Infrastructure Effects Briefing</a:t>
            </a:r>
            <a:endParaRPr lang="en-US" sz="3200" i="1" kern="0" dirty="0">
              <a:solidFill>
                <a:schemeClr val="tx1"/>
              </a:solidFill>
            </a:endParaRPr>
          </a:p>
        </p:txBody>
      </p:sp>
      <p:sp>
        <p:nvSpPr>
          <p:cNvPr id="19" name="Footer Placeholder 1"/>
          <p:cNvSpPr>
            <a:spLocks noGrp="1"/>
          </p:cNvSpPr>
          <p:nvPr/>
        </p:nvSpPr>
        <p:spPr bwMode="auto">
          <a:xfrm>
            <a:off x="3028188" y="6027117"/>
            <a:ext cx="2895600" cy="31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EXERCISE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0"/>
            <a:ext cx="5111632" cy="6858000"/>
          </a:xfrm>
          <a:prstGeom prst="rect">
            <a:avLst/>
          </a:prstGeom>
        </p:spPr>
      </p:pic>
      <p:sp useBgFill="1">
        <p:nvSpPr>
          <p:cNvPr id="2" name="TextBox 1"/>
          <p:cNvSpPr txBox="1"/>
          <p:nvPr/>
        </p:nvSpPr>
        <p:spPr>
          <a:xfrm>
            <a:off x="5032860" y="0"/>
            <a:ext cx="207387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LANDMARKS, MONUMENTS, </a:t>
            </a:r>
            <a:r>
              <a:rPr lang="en-US" sz="1600" dirty="0" err="1" smtClean="0"/>
              <a:t>iNFRASTRUCTURE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Dhaka Demographics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1600" dirty="0"/>
              <a:t>C</a:t>
            </a:r>
            <a:r>
              <a:rPr lang="en-US" sz="1600" dirty="0" smtClean="0"/>
              <a:t>apital of Bangladesh </a:t>
            </a:r>
          </a:p>
          <a:p>
            <a:r>
              <a:rPr lang="en-US" sz="1600" dirty="0" smtClean="0"/>
              <a:t>Headquarters of the </a:t>
            </a:r>
            <a:r>
              <a:rPr lang="en-US" sz="1600" dirty="0"/>
              <a:t>D</a:t>
            </a:r>
            <a:r>
              <a:rPr lang="en-US" sz="1600" dirty="0" smtClean="0"/>
              <a:t>haka Division and Dhaka District</a:t>
            </a:r>
          </a:p>
          <a:p>
            <a:r>
              <a:rPr lang="en-US" sz="1600" dirty="0" smtClean="0"/>
              <a:t>Most populous city in </a:t>
            </a:r>
            <a:r>
              <a:rPr lang="en-US" sz="1600" dirty="0"/>
              <a:t>B</a:t>
            </a:r>
            <a:r>
              <a:rPr lang="en-US" sz="1600" dirty="0" smtClean="0"/>
              <a:t>angladesh and 10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largest city in the world </a:t>
            </a:r>
          </a:p>
          <a:p>
            <a:r>
              <a:rPr lang="en-US" sz="1600" dirty="0" smtClean="0"/>
              <a:t>Population15M (Unofficial)</a:t>
            </a:r>
          </a:p>
          <a:p>
            <a:r>
              <a:rPr lang="en-US" sz="1600" dirty="0" smtClean="0"/>
              <a:t>One of the largest Muslim (Sunni – small Shia community) Countries  80%/ 16% Hindu</a:t>
            </a:r>
          </a:p>
          <a:p>
            <a:r>
              <a:rPr lang="en-US" sz="1600" dirty="0" smtClean="0"/>
              <a:t>28 Major Hospitals &amp; Medical Centers</a:t>
            </a:r>
          </a:p>
          <a:p>
            <a:r>
              <a:rPr lang="en-US" sz="1600" dirty="0" smtClean="0"/>
              <a:t>U.S. Ambassador – Marcia Stephens Bloom </a:t>
            </a:r>
            <a:r>
              <a:rPr lang="en-US" sz="1600" dirty="0" err="1" smtClean="0"/>
              <a:t>Bemicat</a:t>
            </a:r>
            <a:endParaRPr lang="en-US" sz="1600" dirty="0" smtClean="0"/>
          </a:p>
          <a:p>
            <a:r>
              <a:rPr lang="en-US" sz="1600" dirty="0" smtClean="0"/>
              <a:t>Delta </a:t>
            </a:r>
            <a:r>
              <a:rPr lang="en-US" sz="1600" dirty="0"/>
              <a:t>region between two rivers Ganges and Brahmaputra </a:t>
            </a:r>
          </a:p>
          <a:p>
            <a:r>
              <a:rPr lang="en-US" sz="1600" dirty="0"/>
              <a:t>Known as the city of mosques</a:t>
            </a:r>
          </a:p>
          <a:p>
            <a:r>
              <a:rPr lang="en-US" sz="1600" dirty="0"/>
              <a:t>The only mega city in Bangladesh</a:t>
            </a:r>
          </a:p>
          <a:p>
            <a:r>
              <a:rPr lang="en-US" sz="1600" dirty="0"/>
              <a:t>Political economic and cultural heart of Bangladesh</a:t>
            </a:r>
          </a:p>
          <a:p>
            <a:r>
              <a:rPr lang="en-US" sz="1600" dirty="0"/>
              <a:t>One of the fasted growing metropolitan areas in the </a:t>
            </a:r>
            <a:r>
              <a:rPr lang="en-US" sz="1600" dirty="0" smtClean="0"/>
              <a:t>world</a:t>
            </a:r>
            <a:endParaRPr lang="en-US" sz="1600" dirty="0"/>
          </a:p>
          <a:p>
            <a:r>
              <a:rPr lang="en-US" sz="1600" dirty="0" smtClean="0"/>
              <a:t>Major Transportation </a:t>
            </a:r>
            <a:r>
              <a:rPr lang="en-US" sz="1600" dirty="0"/>
              <a:t>Dhaka Metro and Dhaka Elevated </a:t>
            </a:r>
            <a:r>
              <a:rPr lang="en-US" sz="1600" dirty="0" smtClean="0"/>
              <a:t>Expressway</a:t>
            </a:r>
          </a:p>
          <a:p>
            <a:r>
              <a:rPr lang="en-US" sz="1600" dirty="0" smtClean="0"/>
              <a:t>Largest number of rickshaws in the world</a:t>
            </a:r>
            <a:endParaRPr lang="en-US" sz="1600" dirty="0"/>
          </a:p>
          <a:p>
            <a:r>
              <a:rPr lang="en-US" sz="1600" dirty="0"/>
              <a:t>Problems- </a:t>
            </a:r>
            <a:r>
              <a:rPr lang="en-US" sz="1600" dirty="0" smtClean="0"/>
              <a:t>congestion, </a:t>
            </a:r>
            <a:r>
              <a:rPr lang="en-US" sz="1600" dirty="0"/>
              <a:t>poverty and </a:t>
            </a:r>
            <a:r>
              <a:rPr lang="en-US" sz="1600" dirty="0" smtClean="0"/>
              <a:t>overpopulation, over dependence on  groundwater</a:t>
            </a:r>
            <a:endParaRPr lang="en-US" sz="1600" dirty="0"/>
          </a:p>
          <a:p>
            <a:r>
              <a:rPr lang="en-US" sz="1600" dirty="0" smtClean="0"/>
              <a:t>University of Dhaka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47" y="3006545"/>
            <a:ext cx="2807318" cy="18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51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More Information - Holidays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Government – </a:t>
            </a:r>
            <a:r>
              <a:rPr lang="en-US" sz="1500" dirty="0"/>
              <a:t>D</a:t>
            </a:r>
            <a:r>
              <a:rPr lang="en-US" sz="1500" dirty="0" smtClean="0"/>
              <a:t>haka </a:t>
            </a:r>
            <a:r>
              <a:rPr lang="en-US" sz="1500" dirty="0"/>
              <a:t>C</a:t>
            </a:r>
            <a:r>
              <a:rPr lang="en-US" sz="1500" dirty="0" smtClean="0"/>
              <a:t>ity </a:t>
            </a:r>
            <a:r>
              <a:rPr lang="en-US" sz="1500" dirty="0"/>
              <a:t>C</a:t>
            </a:r>
            <a:r>
              <a:rPr lang="en-US" sz="1500" dirty="0" smtClean="0"/>
              <a:t>orporation is self-governing corporation</a:t>
            </a:r>
          </a:p>
          <a:p>
            <a:pPr lvl="1"/>
            <a:r>
              <a:rPr lang="en-US" sz="1100" dirty="0" smtClean="0"/>
              <a:t>2 administrative parts: north and south each headed by an administrator</a:t>
            </a:r>
          </a:p>
          <a:p>
            <a:pPr lvl="1"/>
            <a:r>
              <a:rPr lang="en-US" sz="1100" dirty="0" smtClean="0"/>
              <a:t>Each incorporated area has several wards with elected commissioners.</a:t>
            </a:r>
          </a:p>
          <a:p>
            <a:r>
              <a:rPr lang="en-US" sz="1500" dirty="0" smtClean="0"/>
              <a:t>Public schools</a:t>
            </a:r>
          </a:p>
          <a:p>
            <a:r>
              <a:rPr lang="en-US" sz="1500" dirty="0" smtClean="0"/>
              <a:t>Home to numerous state and diplomatic establishments: the President of Bangladesh, National Parliament House, the Prime Minister, the Bangladesh Supreme Courts and the Dhaka High Court and the Foreign ministry and Defense Ministry</a:t>
            </a:r>
          </a:p>
          <a:p>
            <a:r>
              <a:rPr lang="en-US" sz="1500" dirty="0" smtClean="0"/>
              <a:t>48 Embassies and high commissions and many international organizations</a:t>
            </a:r>
          </a:p>
          <a:p>
            <a:r>
              <a:rPr lang="en-US" sz="1600" dirty="0"/>
              <a:t>September 05 </a:t>
            </a:r>
            <a:r>
              <a:rPr lang="en-US" sz="1600" dirty="0" smtClean="0"/>
              <a:t>Krishna </a:t>
            </a:r>
            <a:r>
              <a:rPr lang="en-US" sz="1600" dirty="0" err="1" smtClean="0"/>
              <a:t>Janmashtami</a:t>
            </a:r>
            <a:r>
              <a:rPr lang="en-US" sz="1600" dirty="0" smtClean="0"/>
              <a:t> Holiday</a:t>
            </a:r>
          </a:p>
          <a:p>
            <a:r>
              <a:rPr lang="en-US" sz="1600" dirty="0"/>
              <a:t>Nearly 80% of annual rainfall between May and September(83.6 inches)</a:t>
            </a:r>
          </a:p>
          <a:p>
            <a:r>
              <a:rPr lang="en-US" sz="1600" dirty="0"/>
              <a:t>Average temperature </a:t>
            </a:r>
            <a:r>
              <a:rPr lang="en-US" sz="1600" dirty="0" smtClean="0"/>
              <a:t>25°C </a:t>
            </a:r>
          </a:p>
          <a:p>
            <a:r>
              <a:rPr lang="en-US" sz="1600" dirty="0"/>
              <a:t>One of the worlds leading rice and jute growing </a:t>
            </a:r>
            <a:r>
              <a:rPr lang="en-US" sz="1600" dirty="0" smtClean="0"/>
              <a:t>regions </a:t>
            </a:r>
          </a:p>
          <a:p>
            <a:r>
              <a:rPr lang="en-US" sz="1600" dirty="0" smtClean="0"/>
              <a:t>Industries </a:t>
            </a:r>
            <a:r>
              <a:rPr lang="en-US" sz="1600" dirty="0"/>
              <a:t>include textiles, food processing </a:t>
            </a:r>
            <a:r>
              <a:rPr lang="en-US" sz="1600" dirty="0" smtClean="0"/>
              <a:t>and manufacturing  </a:t>
            </a:r>
          </a:p>
          <a:p>
            <a:r>
              <a:rPr lang="en-US" sz="1600" dirty="0" smtClean="0"/>
              <a:t>More </a:t>
            </a:r>
            <a:r>
              <a:rPr lang="en-US" sz="1600" dirty="0"/>
              <a:t>that 700 mosques and historic </a:t>
            </a:r>
            <a:r>
              <a:rPr lang="en-US" sz="1600" dirty="0" smtClean="0"/>
              <a:t>buildings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 smtClean="0"/>
          </a:p>
          <a:p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08" y="4235505"/>
            <a:ext cx="2424767" cy="16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5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Dhaka Delta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391" y="1201510"/>
            <a:ext cx="5142350" cy="51754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53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Modern High-rise Buildings in Dhaka</a:t>
            </a:r>
            <a:endParaRPr lang="en-US" sz="36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591050"/>
          </a:xfrm>
        </p:spPr>
        <p:txBody>
          <a:bodyPr/>
          <a:lstStyle/>
          <a:p>
            <a:r>
              <a:rPr lang="en-US" dirty="0" smtClean="0"/>
              <a:t>Dhaka population 7M</a:t>
            </a:r>
          </a:p>
          <a:p>
            <a:r>
              <a:rPr lang="en-US" dirty="0" smtClean="0"/>
              <a:t>Greater Dhaka (conurbation) 15.5M</a:t>
            </a:r>
          </a:p>
          <a:p>
            <a:r>
              <a:rPr lang="en-US" dirty="0" smtClean="0"/>
              <a:t>“Unplanned Mega-city”</a:t>
            </a:r>
          </a:p>
          <a:p>
            <a:r>
              <a:rPr lang="en-US" dirty="0" smtClean="0"/>
              <a:t>Some of the largest shopping malls in the world</a:t>
            </a:r>
          </a:p>
          <a:p>
            <a:r>
              <a:rPr lang="en-US" dirty="0" smtClean="0"/>
              <a:t>Dhaka is considered as a  </a:t>
            </a:r>
            <a:r>
              <a:rPr lang="en-US" dirty="0"/>
              <a:t>l</a:t>
            </a:r>
            <a:r>
              <a:rPr lang="en-US" dirty="0" smtClean="0"/>
              <a:t>ess economically developed country (LEDC)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946" y="6559417"/>
            <a:ext cx="2578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wikitravel.org</a:t>
            </a:r>
            <a:r>
              <a:rPr lang="en-US" sz="1200" dirty="0" smtClean="0"/>
              <a:t>/en/Dhaka</a:t>
            </a:r>
            <a:endParaRPr lang="en-US" sz="1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535113"/>
            <a:ext cx="4040188" cy="45910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Transportation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Shahjalal</a:t>
            </a:r>
            <a:r>
              <a:rPr lang="en-US" sz="2400" dirty="0" smtClean="0"/>
              <a:t> International Airport – located 11 miles (17 kilometers) from Dhaka largest airport in Bangladesh operated and maintained by the </a:t>
            </a:r>
            <a:r>
              <a:rPr lang="en-US" sz="2400" dirty="0"/>
              <a:t>C</a:t>
            </a:r>
            <a:r>
              <a:rPr lang="en-US" sz="2400" dirty="0" smtClean="0"/>
              <a:t>ivil Aviation Authority, used by the Bangladesh Air Force.</a:t>
            </a:r>
          </a:p>
          <a:p>
            <a:r>
              <a:rPr lang="en-US" sz="2400" dirty="0" smtClean="0"/>
              <a:t>Bangladesh Railway – state owned; </a:t>
            </a:r>
            <a:r>
              <a:rPr lang="en-US" sz="2400" dirty="0" err="1" smtClean="0"/>
              <a:t>metre</a:t>
            </a:r>
            <a:r>
              <a:rPr lang="en-US" sz="2400" dirty="0" smtClean="0"/>
              <a:t>-gauge network </a:t>
            </a:r>
          </a:p>
          <a:p>
            <a:pPr lvl="1"/>
            <a:r>
              <a:rPr lang="en-US" sz="2400" dirty="0" smtClean="0"/>
              <a:t>Both intra-city and inter-city travel between Dhaka and Chittagong, Calcutta</a:t>
            </a:r>
          </a:p>
          <a:p>
            <a:r>
              <a:rPr lang="en-US" sz="2400" dirty="0" smtClean="0"/>
              <a:t>Waterways</a:t>
            </a:r>
          </a:p>
          <a:p>
            <a:r>
              <a:rPr lang="en-US" sz="2400" dirty="0" smtClean="0"/>
              <a:t>Rickshaw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2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00" y="0"/>
            <a:ext cx="5195455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51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_m_10 Bangladesh Map 1_02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0"/>
            <a:ext cx="4963478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Utilities/Power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Bangladesh consumes approximately .1% of the total world consumption. Commercial consumption is about 50% of the total</a:t>
            </a:r>
            <a:r>
              <a:rPr lang="en-US" dirty="0" smtClean="0"/>
              <a:t>.</a:t>
            </a:r>
          </a:p>
          <a:p>
            <a:r>
              <a:rPr lang="en-US" dirty="0"/>
              <a:t>Most intensive use sectors transport( 50%) and industries (43%)</a:t>
            </a:r>
          </a:p>
          <a:p>
            <a:r>
              <a:rPr lang="en-US" dirty="0"/>
              <a:t>Natural Gas </a:t>
            </a:r>
            <a:r>
              <a:rPr lang="en-US" dirty="0" smtClean="0"/>
              <a:t>Use 66</a:t>
            </a:r>
            <a:r>
              <a:rPr lang="en-US" dirty="0"/>
              <a:t>%</a:t>
            </a:r>
          </a:p>
          <a:p>
            <a:r>
              <a:rPr lang="en-US" dirty="0"/>
              <a:t>Oil</a:t>
            </a:r>
          </a:p>
          <a:p>
            <a:r>
              <a:rPr lang="en-US" dirty="0"/>
              <a:t>Hydropower</a:t>
            </a:r>
          </a:p>
          <a:p>
            <a:r>
              <a:rPr lang="en-US" dirty="0" smtClean="0"/>
              <a:t>Coal</a:t>
            </a:r>
          </a:p>
          <a:p>
            <a:r>
              <a:rPr lang="en-US" dirty="0" smtClean="0"/>
              <a:t>Proposed Nuclear Reactors– 2 1000 </a:t>
            </a:r>
            <a:r>
              <a:rPr lang="en-US" dirty="0" err="1" smtClean="0"/>
              <a:t>MWc</a:t>
            </a:r>
            <a:r>
              <a:rPr lang="en-US" dirty="0" smtClean="0"/>
              <a:t> (2012)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plant in Bangladesh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8" y="1356499"/>
            <a:ext cx="7646463" cy="50777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5723" y="6521497"/>
            <a:ext cx="743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en.wikipedia.org</a:t>
            </a:r>
            <a:r>
              <a:rPr lang="en-US" sz="900" dirty="0"/>
              <a:t>/wiki/</a:t>
            </a:r>
            <a:r>
              <a:rPr lang="en-US" sz="900" dirty="0" err="1"/>
              <a:t>Electricity_sector_in_Bangladesh</a:t>
            </a:r>
            <a:r>
              <a:rPr lang="en-US" sz="900" dirty="0"/>
              <a:t>#/media/File:ORION_Group_constructed_two_100_MW_HFO_based_powerplant._in_due_time_and_is_supplying_the_national_grid..jpg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06680"/>
            <a:ext cx="8229600" cy="58102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we have been told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24260" y="1124700"/>
            <a:ext cx="8295480" cy="48774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Deflection partially successful</a:t>
            </a:r>
            <a:endParaRPr lang="en-US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Entry speed:  16 km/s (36,000 mph, ~</a:t>
            </a:r>
            <a:r>
              <a:rPr lang="en-US" sz="2800" dirty="0" err="1" smtClean="0">
                <a:latin typeface="+mn-lt"/>
              </a:rPr>
              <a:t>mach</a:t>
            </a:r>
            <a:r>
              <a:rPr lang="en-US" sz="2800" dirty="0" smtClean="0">
                <a:latin typeface="+mn-lt"/>
              </a:rPr>
              <a:t> 47)</a:t>
            </a:r>
            <a:endParaRPr lang="en-US" sz="28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Elevation </a:t>
            </a:r>
            <a:r>
              <a:rPr lang="en-US" sz="2800" dirty="0">
                <a:latin typeface="+mn-lt"/>
              </a:rPr>
              <a:t>a</a:t>
            </a:r>
            <a:r>
              <a:rPr lang="en-US" sz="2800" dirty="0" smtClean="0">
                <a:latin typeface="+mn-lt"/>
              </a:rPr>
              <a:t>ngle is ~36° from horizontal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Coming from southeast (~</a:t>
            </a:r>
            <a:r>
              <a:rPr lang="en-US" sz="2800" dirty="0"/>
              <a:t> 36° </a:t>
            </a:r>
            <a:r>
              <a:rPr lang="en-US" sz="2800" dirty="0" smtClean="0"/>
              <a:t>south of east)</a:t>
            </a:r>
            <a:endParaRPr lang="en-US" sz="28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Size: 80 meters in diameter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Composition: Stone, density 3.3 g/cm</a:t>
            </a:r>
            <a:r>
              <a:rPr lang="en-US" sz="2800" baseline="30000" dirty="0" smtClean="0">
                <a:latin typeface="+mn-lt"/>
              </a:rPr>
              <a:t>3</a:t>
            </a:r>
            <a:endParaRPr lang="en-US" sz="28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18 - 25 Megaton impact  expected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n-lt"/>
              </a:rPr>
              <a:t>Impact is certain: September 3,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Bangladesh Electricity Regulatory Commission (BERC) </a:t>
            </a:r>
            <a:endParaRPr lang="en-US" sz="36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710618"/>
              </p:ext>
            </p:extLst>
          </p:nvPr>
        </p:nvGraphicFramePr>
        <p:xfrm>
          <a:off x="106408" y="2082542"/>
          <a:ext cx="8878704" cy="3479892"/>
        </p:xfrm>
        <a:graphic>
          <a:graphicData uri="http://schemas.openxmlformats.org/drawingml/2006/table">
            <a:tbl>
              <a:tblPr firstRow="1" firstCol="1" bandRow="1"/>
              <a:tblGrid>
                <a:gridCol w="2959568"/>
                <a:gridCol w="2959568"/>
                <a:gridCol w="2959568"/>
              </a:tblGrid>
              <a:tr h="2899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Number Circuit km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kVolt Lines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Transmission Lines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1444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230 kV 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5255 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132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 nos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230/132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63 nos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132/33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Distribution Lines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164.70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400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3044.45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230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6210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132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 nos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400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18 nos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230/132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nos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132/33 kV</a:t>
                      </a: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Power Production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 B kWh/day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0136" marR="1001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7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712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Electric</a:t>
            </a:r>
            <a:br>
              <a:rPr lang="en-US" sz="3600" dirty="0" smtClean="0"/>
            </a:br>
            <a:r>
              <a:rPr lang="en-US" sz="3600" dirty="0" smtClean="0"/>
              <a:t>Transmission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5050" y="273050"/>
            <a:ext cx="511175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18" y="1435100"/>
            <a:ext cx="3256995" cy="469106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Power Grid Company of Bangladesh (PGCB)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Maximum Generation 7418 </a:t>
            </a:r>
            <a:r>
              <a:rPr lang="en-US" sz="2400" dirty="0" smtClean="0"/>
              <a:t>MW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400 KV Substations 1 – 27.35 km line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230/123 KV Substations 18 – 1523.23 km line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132/33 /KV Substations 88 – 3505.55 km line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5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0"/>
            <a:ext cx="5404402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36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DWASA Water Supply and Sewerage Authority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535113"/>
            <a:ext cx="4040188" cy="459105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041775" cy="4591050"/>
          </a:xfrm>
        </p:spPr>
        <p:txBody>
          <a:bodyPr/>
          <a:lstStyle/>
          <a:p>
            <a:r>
              <a:rPr lang="en-US" dirty="0" smtClean="0"/>
              <a:t>In 2012 City required 2.2B liters of water per day</a:t>
            </a:r>
          </a:p>
          <a:p>
            <a:r>
              <a:rPr lang="en-US" dirty="0" smtClean="0"/>
              <a:t>Official population 12.8M unofficial 15M 3-400,000 increase each year</a:t>
            </a:r>
          </a:p>
          <a:p>
            <a:r>
              <a:rPr lang="en-US" dirty="0" smtClean="0"/>
              <a:t>Over-dependence on surface water</a:t>
            </a:r>
          </a:p>
          <a:p>
            <a:r>
              <a:rPr lang="en-US" dirty="0" smtClean="0"/>
              <a:t>11 geographic zones, 10 in Dhaka</a:t>
            </a:r>
          </a:p>
          <a:p>
            <a:r>
              <a:rPr lang="en-US" dirty="0" smtClean="0"/>
              <a:t>I office per zone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Natural Gas &amp; Mineral Resources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1316725"/>
            <a:ext cx="40195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22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0"/>
            <a:ext cx="5462206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Resources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http://www.usea.org/sites/default/files/event-file/493/</a:t>
            </a:r>
            <a:r>
              <a:rPr lang="en-US" dirty="0" smtClean="0">
                <a:hlinkClick r:id="rId2"/>
              </a:rPr>
              <a:t>overviewofbpdb.pdf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energypedia.info</a:t>
            </a:r>
            <a:r>
              <a:rPr lang="en-US" dirty="0"/>
              <a:t>/wiki/</a:t>
            </a:r>
            <a:r>
              <a:rPr lang="en-US" dirty="0" err="1"/>
              <a:t>Bangladesh_Energy_Situation#Introduction</a:t>
            </a:r>
            <a:endParaRPr lang="en-US" dirty="0" smtClean="0"/>
          </a:p>
          <a:p>
            <a:r>
              <a:rPr lang="en-US" dirty="0"/>
              <a:t>http://www.petrobangla.org.bd/photo_gallery.php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9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5" y="0"/>
            <a:ext cx="8229600" cy="945823"/>
          </a:xfrm>
        </p:spPr>
        <p:txBody>
          <a:bodyPr/>
          <a:lstStyle/>
          <a:p>
            <a:r>
              <a:rPr lang="en-US" sz="3600" dirty="0" smtClean="0"/>
              <a:t>Last footprint before radar data</a:t>
            </a:r>
            <a:endParaRPr lang="en-US" sz="3600" dirty="0"/>
          </a:p>
        </p:txBody>
      </p:sp>
      <p:pic>
        <p:nvPicPr>
          <p:cNvPr id="1027" name="Picture 3" descr="Y:\My Documents\pdc15\Error Ellipse Butterlies\PDC15_ErrorEllipse_Inject06_Butterflies_map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5" y="81746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15035" y="6370499"/>
            <a:ext cx="2895600" cy="476250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7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823"/>
          </a:xfrm>
        </p:spPr>
        <p:txBody>
          <a:bodyPr/>
          <a:lstStyle/>
          <a:p>
            <a:r>
              <a:rPr lang="en-US" sz="3600" dirty="0" smtClean="0"/>
              <a:t>Wind maps for final footprint</a:t>
            </a:r>
            <a:endParaRPr lang="en-US" sz="3600" dirty="0"/>
          </a:p>
        </p:txBody>
      </p:sp>
      <p:pic>
        <p:nvPicPr>
          <p:cNvPr id="2052" name="Picture 4" descr="Y:\My Documents\pdc15\Side-by-side\PDC15_Dhaka_SideBySide_ButterflyMaps_Winds_map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595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62995"/>
            <a:ext cx="2895600" cy="332985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1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My Documents\pdc15\Side-by-side\PDC15_Dhaka_SideBySide_ButterflyMaps_Damage_map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5" y="97108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8355" y="0"/>
            <a:ext cx="8229600" cy="945823"/>
          </a:xfrm>
        </p:spPr>
        <p:txBody>
          <a:bodyPr/>
          <a:lstStyle/>
          <a:p>
            <a:r>
              <a:rPr lang="en-US" sz="3600" dirty="0" smtClean="0"/>
              <a:t>Damage maps for final footprint</a:t>
            </a:r>
            <a:endParaRPr lang="en-US" sz="360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15355" y="6452069"/>
            <a:ext cx="2895600" cy="371390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20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8035" y="0"/>
            <a:ext cx="8229600" cy="945823"/>
          </a:xfrm>
        </p:spPr>
        <p:txBody>
          <a:bodyPr/>
          <a:lstStyle/>
          <a:p>
            <a:r>
              <a:rPr lang="en-US" sz="3600" dirty="0" smtClean="0"/>
              <a:t>Composite damage map</a:t>
            </a:r>
            <a:endParaRPr lang="en-US" sz="3600" dirty="0"/>
          </a:p>
        </p:txBody>
      </p:sp>
      <p:pic>
        <p:nvPicPr>
          <p:cNvPr id="3074" name="Picture 2" descr="Y:\My Documents\pdc15\Dhaka maps\PDC15_Dhaka_scenario-B_6km_CompositeDamage_map_v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35" y="894270"/>
            <a:ext cx="5715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15035" y="6534290"/>
            <a:ext cx="2895600" cy="289065"/>
          </a:xfrm>
        </p:spPr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189" y="1231900"/>
            <a:ext cx="5842000" cy="4381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831" y="274638"/>
            <a:ext cx="8658716" cy="805959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Nouka</a:t>
            </a:r>
            <a:r>
              <a:rPr lang="en-US" sz="2800" dirty="0" smtClean="0"/>
              <a:t> </a:t>
            </a:r>
            <a:r>
              <a:rPr lang="en-US" sz="2800" dirty="0" err="1" smtClean="0"/>
              <a:t>Dingi</a:t>
            </a:r>
            <a:r>
              <a:rPr lang="en-US" sz="2800" dirty="0" smtClean="0"/>
              <a:t> – Rowboat </a:t>
            </a:r>
            <a:r>
              <a:rPr lang="en-US" sz="2800" dirty="0"/>
              <a:t>T</a:t>
            </a:r>
            <a:r>
              <a:rPr lang="en-US" sz="2800" dirty="0" smtClean="0"/>
              <a:t>axis on the </a:t>
            </a:r>
            <a:r>
              <a:rPr lang="en-US" sz="2800" dirty="0" err="1" smtClean="0"/>
              <a:t>Buriganga</a:t>
            </a:r>
            <a:r>
              <a:rPr lang="en-US" sz="2800" dirty="0" smtClean="0"/>
              <a:t> River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5516" y="6445667"/>
            <a:ext cx="8395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www.independent.co.uk</a:t>
            </a:r>
            <a:r>
              <a:rPr lang="en-US" sz="1200" dirty="0" smtClean="0"/>
              <a:t>/travel/</a:t>
            </a:r>
            <a:r>
              <a:rPr lang="en-US" sz="1200" dirty="0" err="1" smtClean="0"/>
              <a:t>asia</a:t>
            </a:r>
            <a:r>
              <a:rPr lang="en-US" sz="1200" dirty="0" smtClean="0"/>
              <a:t>/bangladesh-travelling-from-buzzing-dhaka-to-the-bay-of-bengal-9820901.html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75389" y="6245225"/>
            <a:ext cx="2895600" cy="476250"/>
          </a:xfrm>
        </p:spPr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9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Dhaka, Bangladesh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8287" y="1600200"/>
            <a:ext cx="5727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8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Bangladesh Districts</a:t>
            </a:r>
            <a:br>
              <a:rPr lang="en-US" sz="3600" dirty="0" smtClean="0"/>
            </a:br>
            <a:r>
              <a:rPr lang="en-US" sz="2400" dirty="0" smtClean="0"/>
              <a:t>Local Governments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1448082"/>
            <a:ext cx="6432550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12954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1375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28400</TotalTime>
  <Words>760</Words>
  <Application>Microsoft Office PowerPoint</Application>
  <PresentationFormat>On-screen Show (4:3)</PresentationFormat>
  <Paragraphs>170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What we have been told</vt:lpstr>
      <vt:lpstr>Last footprint before radar data</vt:lpstr>
      <vt:lpstr>Wind maps for final footprint</vt:lpstr>
      <vt:lpstr>Damage maps for final footprint</vt:lpstr>
      <vt:lpstr>Composite damage map</vt:lpstr>
      <vt:lpstr>Nouka Dingi – Rowboat Taxis on the Buriganga River</vt:lpstr>
      <vt:lpstr>Dhaka, Bangladesh</vt:lpstr>
      <vt:lpstr>Bangladesh Districts Local Governments</vt:lpstr>
      <vt:lpstr>PowerPoint Presentation</vt:lpstr>
      <vt:lpstr>Dhaka Demographics </vt:lpstr>
      <vt:lpstr>More Information - Holidays</vt:lpstr>
      <vt:lpstr>Dhaka Delta </vt:lpstr>
      <vt:lpstr>Modern High-rise Buildings in Dhaka</vt:lpstr>
      <vt:lpstr>Transportation</vt:lpstr>
      <vt:lpstr>PowerPoint Presentation</vt:lpstr>
      <vt:lpstr>PowerPoint Presentation</vt:lpstr>
      <vt:lpstr>Utilities/Power</vt:lpstr>
      <vt:lpstr>Power plant in Bangladesh</vt:lpstr>
      <vt:lpstr>Bangladesh Electricity Regulatory Commission (BERC) </vt:lpstr>
      <vt:lpstr>Electric Transmission</vt:lpstr>
      <vt:lpstr>PowerPoint Presentation</vt:lpstr>
      <vt:lpstr>DWASA Water Supply and Sewerage Authority</vt:lpstr>
      <vt:lpstr>Natural Gas &amp; Mineral Resources</vt:lpstr>
      <vt:lpstr>PowerPoint Presentation</vt:lpstr>
      <vt:lpstr>Resources 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CIPD  Objectives / Deliverables</dc:title>
  <dc:creator>sgwagne</dc:creator>
  <cp:lastModifiedBy>wefogle</cp:lastModifiedBy>
  <cp:revision>613</cp:revision>
  <cp:lastPrinted>1999-12-10T14:51:42Z</cp:lastPrinted>
  <dcterms:created xsi:type="dcterms:W3CDTF">1999-12-08T17:36:16Z</dcterms:created>
  <dcterms:modified xsi:type="dcterms:W3CDTF">2015-04-14T08:39:01Z</dcterms:modified>
</cp:coreProperties>
</file>